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6" r:id="rId5"/>
    <p:sldId id="262" r:id="rId6"/>
    <p:sldId id="264" r:id="rId7"/>
    <p:sldId id="259" r:id="rId8"/>
    <p:sldId id="260" r:id="rId9"/>
    <p:sldId id="261" r:id="rId10"/>
    <p:sldId id="268" r:id="rId11"/>
    <p:sldId id="269" r:id="rId12"/>
    <p:sldId id="273" r:id="rId13"/>
    <p:sldId id="274" r:id="rId14"/>
    <p:sldId id="275" r:id="rId15"/>
    <p:sldId id="270" r:id="rId16"/>
    <p:sldId id="271" r:id="rId17"/>
    <p:sldId id="272" r:id="rId18"/>
    <p:sldId id="267" r:id="rId1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CCBB"/>
    <a:srgbClr val="E2C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6518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36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175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7985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27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8653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434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4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8002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71360" y="3698200"/>
            <a:ext cx="597408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7200" dirty="0">
                <a:solidFill>
                  <a:srgbClr val="EBCCBB"/>
                </a:solidFill>
                <a:latin typeface="Freestyle Script" panose="030804020302050B0404" pitchFamily="66" charset="0"/>
                <a:ea typeface="Gelasio" pitchFamily="34" charset="-122"/>
                <a:cs typeface="Gelasio" pitchFamily="34" charset="-120"/>
              </a:rPr>
              <a:t>Online Coaching Application</a:t>
            </a:r>
            <a:endParaRPr lang="en-US" sz="7200" dirty="0">
              <a:latin typeface="Freestyle Script" panose="030804020302050B0404" pitchFamily="66" charset="0"/>
            </a:endParaRPr>
          </a:p>
        </p:txBody>
      </p:sp>
      <p:sp>
        <p:nvSpPr>
          <p:cNvPr id="12" name="Shape 2">
            <a:extLst>
              <a:ext uri="{FF2B5EF4-FFF2-40B4-BE49-F238E27FC236}">
                <a16:creationId xmlns:a16="http://schemas.microsoft.com/office/drawing/2014/main" id="{6CF7C4CE-0FAE-7ACB-CC7A-E7E36D98938F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BDD0C6AA-4FC6-C99B-4E6F-3BA6A66695D7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382"/>
            <a:ext cx="14630400" cy="8231505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1"/>
          <p:cNvSpPr/>
          <p:nvPr/>
        </p:nvSpPr>
        <p:spPr>
          <a:xfrm>
            <a:off x="-2324502" y="85856"/>
            <a:ext cx="6271260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90"/>
              </a:lnSpc>
              <a:buNone/>
            </a:pPr>
            <a:r>
              <a:rPr lang="en-US" sz="3592" b="1" u="sng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DDL </a:t>
            </a:r>
            <a:endParaRPr lang="en-US" sz="3592" b="1" u="sng" dirty="0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DBFB56DB-2535-525E-77ED-97A2972764FE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47489906-A93F-50C6-ECC7-DB47FF50311A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E1BFC4F4-4899-CC64-5DB7-3E9A40170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485" y="936806"/>
            <a:ext cx="10501270" cy="288061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D40EC46A-854D-4781-3192-BC99B7CF6B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5120" y="4166069"/>
            <a:ext cx="8595976" cy="321563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870499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382"/>
            <a:ext cx="14630400" cy="8231505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1"/>
          <p:cNvSpPr/>
          <p:nvPr/>
        </p:nvSpPr>
        <p:spPr>
          <a:xfrm>
            <a:off x="-272729" y="191749"/>
            <a:ext cx="6271260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90"/>
              </a:lnSpc>
              <a:buNone/>
            </a:pPr>
            <a:r>
              <a:rPr lang="en-US" sz="3592" b="1" u="sng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Sample of Complex Query</a:t>
            </a:r>
            <a:endParaRPr lang="en-US" sz="3592" b="1" u="sng" dirty="0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DBFB56DB-2535-525E-77ED-97A2972764FE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47489906-A93F-50C6-ECC7-DB47FF50311A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8C49CD0-C446-F58F-6C24-65FF17FDB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679" y="2164570"/>
            <a:ext cx="8808333" cy="546325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1345E2-FD72-1BB3-AD45-313C209E61F5}"/>
              </a:ext>
            </a:extLst>
          </p:cNvPr>
          <p:cNvSpPr txBox="1"/>
          <p:nvPr/>
        </p:nvSpPr>
        <p:spPr>
          <a:xfrm>
            <a:off x="467591" y="1319645"/>
            <a:ext cx="43953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spc="-1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Retrieve</a:t>
            </a:r>
            <a:r>
              <a:rPr lang="en-US" sz="1800" b="1" spc="-5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display</a:t>
            </a:r>
            <a:r>
              <a:rPr lang="en-US" sz="1800" b="1" spc="-5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names</a:t>
            </a:r>
            <a:r>
              <a:rPr lang="en-US" sz="1800" b="1" spc="-5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and</a:t>
            </a:r>
            <a:r>
              <a:rPr lang="en-US" sz="1800" b="1" spc="-4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id</a:t>
            </a:r>
            <a:r>
              <a:rPr lang="en-US" sz="1800" b="1" spc="-5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that</a:t>
            </a:r>
            <a:r>
              <a:rPr lang="en-US" sz="1800" b="1" spc="-4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trainer</a:t>
            </a:r>
            <a:r>
              <a:rPr lang="en-US" sz="1800" b="1" spc="-5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is</a:t>
            </a:r>
            <a:r>
              <a:rPr lang="en-US" sz="1800" b="1" spc="-5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customer.</a:t>
            </a:r>
            <a:r>
              <a:rPr lang="en-US" sz="1800" b="1" spc="-35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1st</a:t>
            </a:r>
            <a:r>
              <a:rPr lang="en-US" sz="1800" b="1" spc="2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 err="1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Ǫuery</a:t>
            </a:r>
            <a:r>
              <a:rPr lang="en-US" sz="1800" b="1" spc="-1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:</a:t>
            </a:r>
          </a:p>
          <a:p>
            <a:endParaRPr lang="en-US" sz="1800" b="1" u="sng" dirty="0">
              <a:solidFill>
                <a:srgbClr val="E2C5B5"/>
              </a:solidFill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159231-F65D-D04A-56E0-4C99674E91A5}"/>
              </a:ext>
            </a:extLst>
          </p:cNvPr>
          <p:cNvSpPr txBox="1"/>
          <p:nvPr/>
        </p:nvSpPr>
        <p:spPr>
          <a:xfrm>
            <a:off x="9590809" y="1766455"/>
            <a:ext cx="4177146" cy="4696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540FDE5-2131-5834-FAF4-BB1BDC5A4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4741" y="3257997"/>
            <a:ext cx="4801979" cy="25249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806178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382"/>
            <a:ext cx="14630400" cy="8231505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1"/>
          <p:cNvSpPr/>
          <p:nvPr/>
        </p:nvSpPr>
        <p:spPr>
          <a:xfrm>
            <a:off x="-272729" y="191749"/>
            <a:ext cx="6271260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90"/>
              </a:lnSpc>
              <a:buNone/>
            </a:pPr>
            <a:r>
              <a:rPr lang="en-US" sz="3592" b="1" u="sng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Sample of Complex Query</a:t>
            </a:r>
            <a:endParaRPr lang="en-US" sz="3592" b="1" u="sng" dirty="0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DBFB56DB-2535-525E-77ED-97A2972764FE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47489906-A93F-50C6-ECC7-DB47FF50311A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1E7C52-CE67-FB3C-F088-E6781DA56F6D}"/>
              </a:ext>
            </a:extLst>
          </p:cNvPr>
          <p:cNvSpPr txBox="1"/>
          <p:nvPr/>
        </p:nvSpPr>
        <p:spPr>
          <a:xfrm>
            <a:off x="415636" y="1080655"/>
            <a:ext cx="49460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rtl="0">
              <a:spcBef>
                <a:spcPts val="320"/>
              </a:spcBef>
              <a:spcAft>
                <a:spcPts val="0"/>
              </a:spcAft>
              <a:buSzPts val="1400"/>
              <a:tabLst>
                <a:tab pos="1372235" algn="l"/>
              </a:tabLst>
            </a:pP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Retrieve</a:t>
            </a:r>
            <a:r>
              <a:rPr lang="en-US" sz="1800" b="1" spc="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display</a:t>
            </a:r>
            <a:r>
              <a:rPr lang="en-US" sz="1800" b="1" spc="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customer’s name,</a:t>
            </a:r>
            <a:r>
              <a:rPr lang="en-US" sz="1800" b="1" spc="-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supplement’s</a:t>
            </a:r>
            <a:r>
              <a:rPr lang="en-US" sz="1800" b="1" spc="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name</a:t>
            </a:r>
            <a:r>
              <a:rPr lang="en-US" sz="1800" b="1" spc="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, price</a:t>
            </a:r>
            <a:r>
              <a:rPr lang="en-US" sz="1800" b="1" spc="34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and</a:t>
            </a:r>
          </a:p>
          <a:p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FREǪUENCY</a:t>
            </a:r>
            <a:r>
              <a:rPr lang="en-US" sz="1800" b="1" spc="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that customer take supplements</a:t>
            </a:r>
            <a:r>
              <a:rPr lang="en-US" sz="1800" b="1" spc="-35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endParaRPr lang="en-US" dirty="0">
              <a:solidFill>
                <a:srgbClr val="EBCCB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E1DC67-864A-6F53-17FB-EF97472B7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733" y="2389909"/>
            <a:ext cx="7309587" cy="449926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8AA6BCF-BEFB-7E9E-CBBE-AEA78EFBDD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1853" y="3752079"/>
            <a:ext cx="5243014" cy="14326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056070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382"/>
            <a:ext cx="14630400" cy="8231505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8" name="Text 1"/>
          <p:cNvSpPr/>
          <p:nvPr/>
        </p:nvSpPr>
        <p:spPr>
          <a:xfrm>
            <a:off x="-272729" y="191749"/>
            <a:ext cx="6271260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90"/>
              </a:lnSpc>
              <a:buNone/>
            </a:pPr>
            <a:r>
              <a:rPr lang="en-US" sz="3592" b="1" u="sng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Sample of Complex Query</a:t>
            </a:r>
            <a:endParaRPr lang="en-US" sz="3592" b="1" u="sng" dirty="0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DBFB56DB-2535-525E-77ED-97A2972764FE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47489906-A93F-50C6-ECC7-DB47FF50311A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8EC958-5E5B-CAC6-2A95-4175313A8F85}"/>
              </a:ext>
            </a:extLst>
          </p:cNvPr>
          <p:cNvSpPr txBox="1"/>
          <p:nvPr/>
        </p:nvSpPr>
        <p:spPr>
          <a:xfrm>
            <a:off x="415636" y="976745"/>
            <a:ext cx="5582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Retrieve</a:t>
            </a:r>
            <a:r>
              <a:rPr lang="en-US" sz="2400" spc="-3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display</a:t>
            </a:r>
            <a:r>
              <a:rPr lang="en-US" sz="2400" spc="-3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names</a:t>
            </a:r>
            <a:r>
              <a:rPr lang="en-US" sz="2400" spc="-3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and</a:t>
            </a:r>
            <a:r>
              <a:rPr lang="en-US" sz="2400" spc="-2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rates</a:t>
            </a:r>
            <a:r>
              <a:rPr lang="en-US" sz="2400" spc="-3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for</a:t>
            </a:r>
            <a:r>
              <a:rPr lang="en-US" sz="2400" spc="-2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customer</a:t>
            </a:r>
            <a:r>
              <a:rPr lang="en-US" sz="2400" spc="-3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feedback</a:t>
            </a:r>
            <a:r>
              <a:rPr lang="en-US" sz="2400" spc="-4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trainer</a:t>
            </a:r>
            <a:r>
              <a:rPr lang="en-US" sz="2400" spc="-35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endParaRPr lang="en-US" sz="2400" dirty="0">
              <a:solidFill>
                <a:srgbClr val="EBCCB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E6C518-B0D1-1C9D-117A-A03CEED20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55" y="2022428"/>
            <a:ext cx="7034645" cy="456540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3C3EE3-1B6D-51B4-B7BB-A61FD94A71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0611" y="3322251"/>
            <a:ext cx="6203218" cy="158509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79806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382"/>
            <a:ext cx="14630400" cy="8231505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1"/>
          <p:cNvSpPr/>
          <p:nvPr/>
        </p:nvSpPr>
        <p:spPr>
          <a:xfrm>
            <a:off x="-272729" y="191749"/>
            <a:ext cx="6271260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90"/>
              </a:lnSpc>
              <a:buNone/>
            </a:pPr>
            <a:r>
              <a:rPr lang="en-US" sz="3592" b="1" u="sng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Sample of Complex Query</a:t>
            </a:r>
            <a:endParaRPr lang="en-US" sz="3592" b="1" u="sng" dirty="0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DBFB56DB-2535-525E-77ED-97A2972764FE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47489906-A93F-50C6-ECC7-DB47FF50311A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3F7A69-C978-C28A-7637-69FEA6CEE5C2}"/>
              </a:ext>
            </a:extLst>
          </p:cNvPr>
          <p:cNvSpPr txBox="1"/>
          <p:nvPr/>
        </p:nvSpPr>
        <p:spPr>
          <a:xfrm>
            <a:off x="405245" y="1028700"/>
            <a:ext cx="47278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Retrieve</a:t>
            </a:r>
            <a:r>
              <a:rPr lang="en-US" sz="1800" b="1" spc="-3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display</a:t>
            </a:r>
            <a:r>
              <a:rPr lang="en-US" sz="1800" b="1" spc="-3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customer’s</a:t>
            </a:r>
            <a:r>
              <a:rPr lang="en-US" sz="1800" b="1" spc="-4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name,</a:t>
            </a:r>
            <a:r>
              <a:rPr lang="en-US" sz="1800" b="1" spc="-4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trainer’s</a:t>
            </a:r>
            <a:r>
              <a:rPr lang="en-US" sz="1800" b="1" spc="-4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name</a:t>
            </a:r>
            <a:r>
              <a:rPr lang="en-US" sz="1800" b="1" spc="-3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,</a:t>
            </a:r>
            <a:r>
              <a:rPr lang="en-US" sz="1800" b="1" spc="-4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type</a:t>
            </a:r>
            <a:r>
              <a:rPr lang="en-US" sz="1800" b="1" spc="-5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,</a:t>
            </a:r>
            <a:r>
              <a:rPr lang="en-US" sz="1800" b="1" spc="-4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start</a:t>
            </a:r>
            <a:r>
              <a:rPr lang="en-US" sz="1800" b="1" spc="-1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date</a:t>
            </a:r>
            <a:r>
              <a:rPr lang="en-US" sz="1800" b="1" spc="-2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and</a:t>
            </a:r>
            <a:r>
              <a:rPr lang="en-US" sz="1800" b="1" spc="-1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end</a:t>
            </a:r>
            <a:r>
              <a:rPr lang="en-US" sz="1800" b="1" spc="-30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date</a:t>
            </a:r>
            <a:r>
              <a:rPr lang="en-US" sz="1800" b="1" spc="-12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for</a:t>
            </a:r>
            <a:r>
              <a:rPr lang="en-US" sz="1800" b="1" spc="-16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customer</a:t>
            </a:r>
            <a:r>
              <a:rPr lang="en-US" sz="1800" b="1" spc="-15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do</a:t>
            </a:r>
            <a:r>
              <a:rPr lang="en-US" sz="1800" b="1" spc="-15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workout</a:t>
            </a:r>
            <a:endParaRPr lang="en-US" sz="1800" spc="-10" dirty="0">
              <a:solidFill>
                <a:srgbClr val="EBCCBB"/>
              </a:solidFill>
              <a:effectLst/>
              <a:latin typeface="Tahoma" panose="020B0604030504040204" pitchFamily="34" charset="0"/>
              <a:ea typeface="Tahoma" panose="020B0604030504040204" pitchFamily="34" charset="0"/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92DCAC-F3B5-96A9-2C8C-FBB3870FB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634" y="2115473"/>
            <a:ext cx="8316465" cy="471135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A440CA-C166-3420-A2E0-FD76EDB8AB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4050" y="2932344"/>
            <a:ext cx="5502117" cy="17527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722590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382"/>
            <a:ext cx="14630400" cy="8231505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1"/>
          <p:cNvSpPr/>
          <p:nvPr/>
        </p:nvSpPr>
        <p:spPr>
          <a:xfrm>
            <a:off x="-272729" y="191749"/>
            <a:ext cx="6271260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90"/>
              </a:lnSpc>
              <a:buNone/>
            </a:pPr>
            <a:r>
              <a:rPr lang="en-US" sz="3592" b="1" u="sng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Sample of Complex Query</a:t>
            </a:r>
            <a:endParaRPr lang="en-US" sz="3592" b="1" u="sng" dirty="0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DBFB56DB-2535-525E-77ED-97A2972764FE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47489906-A93F-50C6-ECC7-DB47FF50311A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159231-F65D-D04A-56E0-4C99674E91A5}"/>
              </a:ext>
            </a:extLst>
          </p:cNvPr>
          <p:cNvSpPr txBox="1"/>
          <p:nvPr/>
        </p:nvSpPr>
        <p:spPr>
          <a:xfrm>
            <a:off x="374073" y="926097"/>
            <a:ext cx="41771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rtl="0">
              <a:spcBef>
                <a:spcPts val="415"/>
              </a:spcBef>
              <a:spcAft>
                <a:spcPts val="0"/>
              </a:spcAft>
              <a:buSzPts val="1400"/>
              <a:tabLst>
                <a:tab pos="1372235" algn="l"/>
              </a:tabLst>
            </a:pP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Retrieve</a:t>
            </a:r>
            <a:r>
              <a:rPr lang="en-US" sz="1800" b="1" spc="-3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display</a:t>
            </a:r>
            <a:r>
              <a:rPr lang="en-US" sz="1800" b="1" spc="-3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customer’s</a:t>
            </a:r>
            <a:r>
              <a:rPr lang="en-US" sz="1800" b="1" spc="-4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name,</a:t>
            </a:r>
            <a:r>
              <a:rPr lang="en-US" sz="1800" b="1" spc="-4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trainer’s</a:t>
            </a:r>
            <a:r>
              <a:rPr lang="en-US" sz="1800" b="1" spc="-4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name</a:t>
            </a:r>
            <a:r>
              <a:rPr lang="en-US" sz="1800" b="1" spc="-3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,</a:t>
            </a:r>
            <a:r>
              <a:rPr lang="en-US" sz="1800" b="1" spc="-4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type</a:t>
            </a:r>
            <a:r>
              <a:rPr lang="en-US" sz="1800" b="1" spc="31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,</a:t>
            </a:r>
            <a:r>
              <a:rPr lang="en-US" sz="1800" b="1" spc="-4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EFFECTIVENESS</a:t>
            </a:r>
            <a:r>
              <a:rPr lang="en-US" sz="1800" b="1" spc="3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spc="-1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,</a:t>
            </a:r>
          </a:p>
          <a:p>
            <a:pPr algn="just"/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CALORIES</a:t>
            </a:r>
            <a:r>
              <a:rPr lang="en-US" sz="1800" b="1" spc="19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and</a:t>
            </a:r>
            <a:r>
              <a:rPr lang="en-US" sz="1800" b="1" spc="-6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start</a:t>
            </a:r>
            <a:r>
              <a:rPr lang="en-US" sz="1800" b="1" spc="-5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date</a:t>
            </a:r>
            <a:r>
              <a:rPr lang="en-US" sz="1800" b="1" spc="-5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and</a:t>
            </a:r>
            <a:r>
              <a:rPr lang="en-US" sz="1800" b="1" spc="-5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end</a:t>
            </a:r>
            <a:r>
              <a:rPr lang="en-US" sz="1800" b="1" spc="-5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date</a:t>
            </a:r>
            <a:r>
              <a:rPr lang="en-US" sz="1800" b="1" spc="-5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for</a:t>
            </a:r>
            <a:r>
              <a:rPr lang="en-US" sz="1800" b="1" spc="-8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customer</a:t>
            </a:r>
            <a:r>
              <a:rPr lang="en-US" sz="1800" b="1" spc="-70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take</a:t>
            </a:r>
            <a:r>
              <a:rPr lang="en-US" sz="1800" b="1" spc="-7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b="1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nutrition</a:t>
            </a:r>
            <a:r>
              <a:rPr lang="en-US" sz="1800" b="1" spc="-355" dirty="0">
                <a:solidFill>
                  <a:srgbClr val="EBCCB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endParaRPr lang="en-US" dirty="0">
              <a:solidFill>
                <a:srgbClr val="EBCCBB"/>
              </a:solidFill>
            </a:endParaRPr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21ADE433-6572-11D3-9F50-03A863931B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799" y="2629809"/>
            <a:ext cx="7161920" cy="415451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C430B5E4-2884-4DC5-B3CF-BD01B5BCD3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9520" y="3627471"/>
            <a:ext cx="6668078" cy="17222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3987172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382"/>
            <a:ext cx="14630400" cy="8231505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8" name="Text 1"/>
          <p:cNvSpPr/>
          <p:nvPr/>
        </p:nvSpPr>
        <p:spPr>
          <a:xfrm>
            <a:off x="-272729" y="191749"/>
            <a:ext cx="6271260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90"/>
              </a:lnSpc>
              <a:buNone/>
            </a:pPr>
            <a:r>
              <a:rPr lang="en-US" sz="3592" b="1" u="sng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Sample of Complex Query</a:t>
            </a:r>
            <a:endParaRPr lang="en-US" sz="3592" b="1" u="sng" dirty="0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DBFB56DB-2535-525E-77ED-97A2972764FE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47489906-A93F-50C6-ECC7-DB47FF50311A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26C3DC-2F37-C496-6AAA-F8BCBD4A30BD}"/>
              </a:ext>
            </a:extLst>
          </p:cNvPr>
          <p:cNvSpPr txBox="1"/>
          <p:nvPr/>
        </p:nvSpPr>
        <p:spPr>
          <a:xfrm>
            <a:off x="332510" y="1162734"/>
            <a:ext cx="4447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Retrieve</a:t>
            </a:r>
            <a:r>
              <a:rPr lang="en-US" sz="1800" spc="3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all</a:t>
            </a:r>
            <a:r>
              <a:rPr lang="en-US" sz="1800" spc="2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customers</a:t>
            </a:r>
            <a:r>
              <a:rPr lang="en-US" sz="1800" spc="3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that</a:t>
            </a:r>
            <a:r>
              <a:rPr lang="en-US" sz="1800" spc="4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subscribed</a:t>
            </a:r>
            <a:r>
              <a:rPr lang="en-US" sz="1800" spc="3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All</a:t>
            </a:r>
            <a:r>
              <a:rPr lang="en-US" sz="1800" spc="45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subscription</a:t>
            </a:r>
            <a:r>
              <a:rPr lang="en-US" sz="1800" spc="-350" dirty="0">
                <a:solidFill>
                  <a:srgbClr val="E2C5B5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endParaRPr lang="en-US" dirty="0">
              <a:solidFill>
                <a:srgbClr val="E2C5B5"/>
              </a:solidFill>
            </a:endParaRPr>
          </a:p>
        </p:txBody>
      </p:sp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A389470C-DBFC-BD43-D4C4-FEFCBDDEF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372" y="1932709"/>
            <a:ext cx="7748455" cy="46343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8" name="Picture 1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49462CC-0EE0-1D1D-A476-63EC156056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2556" y="3072820"/>
            <a:ext cx="6050576" cy="277392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38185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0382"/>
            <a:ext cx="14630400" cy="8231505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8" name="Text 1"/>
          <p:cNvSpPr/>
          <p:nvPr/>
        </p:nvSpPr>
        <p:spPr>
          <a:xfrm>
            <a:off x="-750711" y="139866"/>
            <a:ext cx="6271260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1858010" marR="1343025" algn="ctr">
              <a:spcBef>
                <a:spcPts val="270"/>
              </a:spcBef>
              <a:spcAft>
                <a:spcPts val="0"/>
              </a:spcAft>
            </a:pPr>
            <a:r>
              <a:rPr lang="en-US" sz="3600" b="1" kern="0" dirty="0">
                <a:solidFill>
                  <a:srgbClr val="E2C5B5"/>
                </a:solidFill>
                <a:effectLst/>
                <a:uFill>
                  <a:solidFill>
                    <a:srgbClr val="000000"/>
                  </a:solidFill>
                </a:uFill>
                <a:latin typeface="Tahoma" panose="020B0604030504040204" pitchFamily="34" charset="0"/>
                <a:ea typeface="Tahoma" panose="020B0604030504040204" pitchFamily="34" charset="0"/>
              </a:rPr>
              <a:t>Procedure</a:t>
            </a:r>
            <a:r>
              <a:rPr lang="en-US" sz="3600" b="1" kern="0" spc="65" dirty="0">
                <a:solidFill>
                  <a:srgbClr val="E2C5B5"/>
                </a:solidFill>
                <a:effectLst/>
                <a:uFill>
                  <a:solidFill>
                    <a:srgbClr val="000000"/>
                  </a:solidFill>
                </a:uFill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3600" b="1" kern="0" dirty="0">
                <a:solidFill>
                  <a:srgbClr val="E2C5B5"/>
                </a:solidFill>
                <a:effectLst/>
                <a:uFill>
                  <a:solidFill>
                    <a:srgbClr val="000000"/>
                  </a:solidFill>
                </a:uFill>
                <a:latin typeface="Tahoma" panose="020B0604030504040204" pitchFamily="34" charset="0"/>
                <a:ea typeface="Tahoma" panose="020B0604030504040204" pitchFamily="34" charset="0"/>
              </a:rPr>
              <a:t>&amp;</a:t>
            </a:r>
            <a:r>
              <a:rPr lang="en-US" sz="3600" b="1" kern="0" spc="70" dirty="0">
                <a:solidFill>
                  <a:srgbClr val="E2C5B5"/>
                </a:solidFill>
                <a:effectLst/>
                <a:uFill>
                  <a:solidFill>
                    <a:srgbClr val="000000"/>
                  </a:solidFill>
                </a:uFill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3600" b="1" kern="0" dirty="0">
                <a:solidFill>
                  <a:srgbClr val="E2C5B5"/>
                </a:solidFill>
                <a:effectLst/>
                <a:uFill>
                  <a:solidFill>
                    <a:srgbClr val="000000"/>
                  </a:solidFill>
                </a:uFill>
                <a:latin typeface="Tahoma" panose="020B0604030504040204" pitchFamily="34" charset="0"/>
                <a:ea typeface="Tahoma" panose="020B0604030504040204" pitchFamily="34" charset="0"/>
              </a:rPr>
              <a:t>Trigger</a:t>
            </a:r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DBFB56DB-2535-525E-77ED-97A2972764FE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47489906-A93F-50C6-ECC7-DB47FF50311A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8F7547D-6589-6BE5-531A-6840933110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411" y="2083599"/>
            <a:ext cx="5138793" cy="369757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9" name="Picture 8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D4681CE7-846A-388D-DB53-D5A1AA391B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4915" y="710175"/>
            <a:ext cx="5746173" cy="213183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3" name="Picture 1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D0ECD2B-30AA-EF88-92CD-C5B3E20537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8954" y="3329769"/>
            <a:ext cx="6462320" cy="429805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05968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037993" y="3190042"/>
            <a:ext cx="74142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dirty="0">
                <a:solidFill>
                  <a:srgbClr val="EBCCBB"/>
                </a:solidFill>
                <a:latin typeface="Freestyle Script" panose="030804020302050B0404" pitchFamily="66" charset="0"/>
                <a:ea typeface="Gelasio" pitchFamily="34" charset="-122"/>
                <a:cs typeface="Gelasio" pitchFamily="34" charset="-120"/>
              </a:rPr>
              <a:t>Embracing a Healthy Lifestyle</a:t>
            </a:r>
            <a:endParaRPr lang="en-US" sz="6000" dirty="0">
              <a:latin typeface="Freestyle Script" panose="030804020302050B0404" pitchFamily="66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Embrace a healthier lifestyle by incorporating fitness into your daily routine. Discover the rewards of a well-rounded, active life.</a:t>
            </a:r>
            <a:endParaRPr lang="ar-EG" sz="1750" dirty="0">
              <a:solidFill>
                <a:srgbClr val="C9C2C0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endParaRPr lang="ar-EG" sz="1750" dirty="0">
              <a:solidFill>
                <a:srgbClr val="C9C2C0"/>
              </a:solidFill>
              <a:latin typeface="Gelasio" pitchFamily="34" charset="0"/>
              <a:ea typeface="Gelasio" pitchFamily="34" charset="-122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</a:rPr>
              <a:t>Reference : ChatGPT 3.5(for search )  and Bard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rgbClr val="C9C2C0"/>
              </a:solidFill>
              <a:latin typeface="Gelasio" pitchFamily="34" charset="0"/>
              <a:ea typeface="Gelasio" pitchFamily="34" charset="-122"/>
            </a:endParaRPr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F09C750B-42A4-9C69-A872-620B598774D5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D6A935BF-B696-5070-8CD0-269136AF7A8F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037993" y="264283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7200" dirty="0">
                <a:solidFill>
                  <a:srgbClr val="EBCCBB"/>
                </a:solidFill>
                <a:latin typeface="Freestyle Script" panose="030804020302050B0404" pitchFamily="66" charset="0"/>
                <a:ea typeface="Gelasio" pitchFamily="34" charset="-122"/>
                <a:cs typeface="Gelasio" pitchFamily="34" charset="-120"/>
              </a:rPr>
              <a:t>Our Team</a:t>
            </a:r>
            <a:endParaRPr lang="en-US" sz="7200" dirty="0">
              <a:latin typeface="Freestyle Script" panose="030804020302050B0404" pitchFamily="66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2037993" y="3781544"/>
            <a:ext cx="5166122" cy="791527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2260163" y="4003715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Shahd Wagdy AbdElfattah</a:t>
            </a:r>
            <a:endParaRPr lang="en-US" sz="2187" dirty="0"/>
          </a:p>
        </p:txBody>
      </p:sp>
      <p:sp>
        <p:nvSpPr>
          <p:cNvPr id="7" name="Shape 4"/>
          <p:cNvSpPr/>
          <p:nvPr/>
        </p:nvSpPr>
        <p:spPr>
          <a:xfrm>
            <a:off x="7426285" y="3781544"/>
            <a:ext cx="5166122" cy="791527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648456" y="4003715"/>
            <a:ext cx="27051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Mohamed Elshaarawy</a:t>
            </a:r>
            <a:endParaRPr lang="en-US" sz="2187" dirty="0"/>
          </a:p>
        </p:txBody>
      </p:sp>
      <p:sp>
        <p:nvSpPr>
          <p:cNvPr id="9" name="Shape 6"/>
          <p:cNvSpPr/>
          <p:nvPr/>
        </p:nvSpPr>
        <p:spPr>
          <a:xfrm>
            <a:off x="2037993" y="4795242"/>
            <a:ext cx="5166122" cy="791527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2260163" y="5017413"/>
            <a:ext cx="32308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Abdelrahman AbdElmoaty</a:t>
            </a:r>
            <a:endParaRPr lang="en-US" sz="2187" dirty="0"/>
          </a:p>
        </p:txBody>
      </p:sp>
      <p:sp>
        <p:nvSpPr>
          <p:cNvPr id="11" name="Shape 8"/>
          <p:cNvSpPr/>
          <p:nvPr/>
        </p:nvSpPr>
        <p:spPr>
          <a:xfrm>
            <a:off x="7426285" y="4795242"/>
            <a:ext cx="5166122" cy="791527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648456" y="501741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Mostafa Helmy</a:t>
            </a:r>
            <a:endParaRPr lang="en-US" sz="2187" dirty="0"/>
          </a:p>
        </p:txBody>
      </p:sp>
      <p:sp>
        <p:nvSpPr>
          <p:cNvPr id="16" name="Shape 2">
            <a:extLst>
              <a:ext uri="{FF2B5EF4-FFF2-40B4-BE49-F238E27FC236}">
                <a16:creationId xmlns:a16="http://schemas.microsoft.com/office/drawing/2014/main" id="{6ABC2E7A-2435-CA37-B2F4-2E0A29EA0B86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71061C47-3423-C073-3EC0-29694C80E2F9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037993" y="1571268"/>
            <a:ext cx="76581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Gym Coaching Application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709982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gym coaching application creates a virtual fitness world where users receive personalized workout plans tailored to their fitness goals, considering their fitness level, preferences, and health considerations.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3670697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app ensures a seamless progress tracking system, enabling both clients and coaches to monitor achievements, make informed adjustments, and celebrate milestones.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037993" y="4631412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 enrich the fitness experience, the app provides a diverse resource library featuring nutrition guides and practical fitness tips. This supports users during coaching sessions and empowers them with valuable information for their overall well-being.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37993" y="5947529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 essence, our gym coaching app transforms the coaching experience, creating a nurturing and personalized environment that empowers users on their fitness journey.</a:t>
            </a:r>
            <a:endParaRPr lang="en-US" sz="1750" dirty="0"/>
          </a:p>
        </p:txBody>
      </p:sp>
      <p:sp>
        <p:nvSpPr>
          <p:cNvPr id="12" name="Shape 2">
            <a:extLst>
              <a:ext uri="{FF2B5EF4-FFF2-40B4-BE49-F238E27FC236}">
                <a16:creationId xmlns:a16="http://schemas.microsoft.com/office/drawing/2014/main" id="{2A7D2275-7EA9-E314-5188-0EF8D8B2B417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33C0F435-7DBC-049C-94A7-EB7CF37364BC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037993" y="1053941"/>
            <a:ext cx="47472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Mongolian Baiti" panose="03000500000000000000" pitchFamily="66" charset="0"/>
                <a:ea typeface="Gelasio" pitchFamily="34" charset="-122"/>
                <a:cs typeface="Mongolian Baiti" panose="03000500000000000000" pitchFamily="66" charset="0"/>
              </a:rPr>
              <a:t>Fitness for All Ages</a:t>
            </a:r>
            <a:endParaRPr lang="en-US" sz="4374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192655"/>
            <a:ext cx="5110520" cy="315849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62879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Kids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6109216"/>
            <a:ext cx="51105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Discover the importance of physical activity for children and fun ways to keep them active.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2192655"/>
            <a:ext cx="5110639" cy="315860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1768" y="562891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Elderly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7481768" y="6109335"/>
            <a:ext cx="511063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Explore fitness options for seniors to maintain strength, flexibility, and overall health in their golden years.</a:t>
            </a:r>
            <a:endParaRPr lang="en-US" sz="1750" dirty="0"/>
          </a:p>
        </p:txBody>
      </p:sp>
      <p:sp>
        <p:nvSpPr>
          <p:cNvPr id="12" name="Shape 2">
            <a:extLst>
              <a:ext uri="{FF2B5EF4-FFF2-40B4-BE49-F238E27FC236}">
                <a16:creationId xmlns:a16="http://schemas.microsoft.com/office/drawing/2014/main" id="{7541654B-A4D4-0076-8EA3-7ABD3F22A94C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290E128D-2A40-DC2E-7ABA-97614154D55E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2037993" y="1550194"/>
            <a:ext cx="68580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Coaching Progress Timeline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7293054" y="2577822"/>
            <a:ext cx="44410" cy="4101584"/>
          </a:xfrm>
          <a:prstGeom prst="rect">
            <a:avLst/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4"/>
          <p:cNvSpPr/>
          <p:nvPr/>
        </p:nvSpPr>
        <p:spPr>
          <a:xfrm>
            <a:off x="7565172" y="2979122"/>
            <a:ext cx="777597" cy="44410"/>
          </a:xfrm>
          <a:prstGeom prst="rect">
            <a:avLst/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5"/>
          <p:cNvSpPr/>
          <p:nvPr/>
        </p:nvSpPr>
        <p:spPr>
          <a:xfrm>
            <a:off x="7065228" y="275141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7242750" y="2793087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8537258" y="2799993"/>
            <a:ext cx="2232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Initial Assessment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8537258" y="3280410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Start with an assessment of your current fitness level and goals.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7631" y="4089975"/>
            <a:ext cx="777597" cy="44410"/>
          </a:xfrm>
          <a:prstGeom prst="rect">
            <a:avLst/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0"/>
          <p:cNvSpPr/>
          <p:nvPr/>
        </p:nvSpPr>
        <p:spPr>
          <a:xfrm>
            <a:off x="7065228" y="386226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1"/>
          <p:cNvSpPr/>
          <p:nvPr/>
        </p:nvSpPr>
        <p:spPr>
          <a:xfrm>
            <a:off x="7219890" y="390394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2679383" y="3910846"/>
            <a:ext cx="3413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Personalized Workout Plans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2037993" y="4391263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Receive personalized workout plans tailored to your goals and preferences.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7565172" y="5089743"/>
            <a:ext cx="777597" cy="44410"/>
          </a:xfrm>
          <a:prstGeom prst="rect">
            <a:avLst/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5"/>
          <p:cNvSpPr/>
          <p:nvPr/>
        </p:nvSpPr>
        <p:spPr>
          <a:xfrm>
            <a:off x="7065228" y="4862036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6"/>
          <p:cNvSpPr/>
          <p:nvPr/>
        </p:nvSpPr>
        <p:spPr>
          <a:xfrm>
            <a:off x="7223700" y="4903708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8537258" y="491061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Progress Tracking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8537258" y="5391031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Track your progress and celebrate milestones with our seamless tracking system.</a:t>
            </a:r>
            <a:endParaRPr lang="en-US" sz="1750" dirty="0"/>
          </a:p>
        </p:txBody>
      </p:sp>
      <p:sp>
        <p:nvSpPr>
          <p:cNvPr id="24" name="Shape 2">
            <a:extLst>
              <a:ext uri="{FF2B5EF4-FFF2-40B4-BE49-F238E27FC236}">
                <a16:creationId xmlns:a16="http://schemas.microsoft.com/office/drawing/2014/main" id="{6827B74B-EB8F-5CEC-11E5-5EE131FA0CA5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B496F798-677E-4E3F-60BC-1761AE3D54AD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226469"/>
            <a:ext cx="57912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Overcoming Challenges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42769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1010722" y="3469362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50400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Staying Motivated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984427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Find ways to stay motivated and committed to your fitness journey.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42769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5752148" y="3469362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50400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Nutrition Tips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984427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Discover nutrition tips to support your fitness goals and overall well-being.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09099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1"/>
          <p:cNvSpPr/>
          <p:nvPr/>
        </p:nvSpPr>
        <p:spPr>
          <a:xfrm>
            <a:off x="991672" y="5132665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167313"/>
            <a:ext cx="30403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Recovering from Injuries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647730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Learn techniques for recovering from injuries and preventing future ones.</a:t>
            </a:r>
            <a:endParaRPr lang="en-US" sz="1750" dirty="0"/>
          </a:p>
        </p:txBody>
      </p:sp>
      <p:sp>
        <p:nvSpPr>
          <p:cNvPr id="19" name="Shape 2">
            <a:extLst>
              <a:ext uri="{FF2B5EF4-FFF2-40B4-BE49-F238E27FC236}">
                <a16:creationId xmlns:a16="http://schemas.microsoft.com/office/drawing/2014/main" id="{C7EEB8CD-0D83-FF29-0112-D61985D1331E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3">
            <a:extLst>
              <a:ext uri="{FF2B5EF4-FFF2-40B4-BE49-F238E27FC236}">
                <a16:creationId xmlns:a16="http://schemas.microsoft.com/office/drawing/2014/main" id="{40041297-59CE-4DD2-38A1-92DEC6BB705C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679847"/>
            <a:ext cx="10554414" cy="44534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5466517"/>
            <a:ext cx="10554414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is the rough schema that explains how we planned the program to look like and the entities it contains.</a:t>
            </a:r>
            <a:endParaRPr lang="en-US" sz="4374" dirty="0"/>
          </a:p>
        </p:txBody>
      </p:sp>
      <p:sp>
        <p:nvSpPr>
          <p:cNvPr id="9" name="Shape 2">
            <a:extLst>
              <a:ext uri="{FF2B5EF4-FFF2-40B4-BE49-F238E27FC236}">
                <a16:creationId xmlns:a16="http://schemas.microsoft.com/office/drawing/2014/main" id="{D6A697C8-09BD-C621-96CC-C857EA1883D3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2DDBF778-1224-D437-EF4B-5C94D0419F15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8294" y="534591"/>
            <a:ext cx="7633811" cy="565439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700338" y="6480453"/>
            <a:ext cx="9229725" cy="12144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781"/>
              </a:lnSpc>
              <a:buNone/>
            </a:pPr>
            <a:r>
              <a:rPr lang="en-US" sz="3825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Then we came to this ER that explains the relationship of each entity to the other.</a:t>
            </a:r>
            <a:endParaRPr lang="en-US" sz="3825" dirty="0"/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233F1A8A-6ABB-509B-E20E-E5C0E0C788D3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8DD66401-324B-074F-D6F6-23F109E35643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1522809"/>
            <a:ext cx="10554414" cy="346186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531792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Then we made this mapping to make entering data into the tables clearer.</a:t>
            </a:r>
            <a:endParaRPr lang="en-US" sz="4374" dirty="0"/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370CBFF9-AD5A-587E-A605-310B4DEB64C6}"/>
              </a:ext>
            </a:extLst>
          </p:cNvPr>
          <p:cNvSpPr/>
          <p:nvPr/>
        </p:nvSpPr>
        <p:spPr>
          <a:xfrm>
            <a:off x="12261274" y="7627821"/>
            <a:ext cx="2223654" cy="422812"/>
          </a:xfrm>
          <a:prstGeom prst="roundRect">
            <a:avLst>
              <a:gd name="adj" fmla="val 16843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12606DC9-3237-976D-E607-0BF5C5A47DE8}"/>
              </a:ext>
            </a:extLst>
          </p:cNvPr>
          <p:cNvSpPr/>
          <p:nvPr/>
        </p:nvSpPr>
        <p:spPr>
          <a:xfrm>
            <a:off x="11695109" y="7627821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Script MT Bold" panose="03040602040607080904" pitchFamily="66" charset="0"/>
                <a:ea typeface="Gelasio" pitchFamily="34" charset="-122"/>
                <a:cs typeface="Gelasio" pitchFamily="34" charset="-120"/>
              </a:rPr>
              <a:t>Coaching Core</a:t>
            </a:r>
            <a:endParaRPr lang="en-US" sz="2187" dirty="0">
              <a:latin typeface="Script MT Bold" panose="03040602040607080904" pitchFamily="66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532</Words>
  <Application>Microsoft Office PowerPoint</Application>
  <PresentationFormat>Custom</PresentationFormat>
  <Paragraphs>95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Aptos</vt:lpstr>
      <vt:lpstr>Arial</vt:lpstr>
      <vt:lpstr>Calibri</vt:lpstr>
      <vt:lpstr>Freestyle Script</vt:lpstr>
      <vt:lpstr>Gelasio</vt:lpstr>
      <vt:lpstr>Mongolian Baiti</vt:lpstr>
      <vt:lpstr>Script MT Bold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Abdelrhman Abdelmoaty</cp:lastModifiedBy>
  <cp:revision>7</cp:revision>
  <dcterms:created xsi:type="dcterms:W3CDTF">2023-12-21T18:05:15Z</dcterms:created>
  <dcterms:modified xsi:type="dcterms:W3CDTF">2023-12-27T12:02:50Z</dcterms:modified>
</cp:coreProperties>
</file>